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85" r:id="rId3"/>
    <p:sldId id="256" r:id="rId4"/>
    <p:sldId id="284" r:id="rId5"/>
    <p:sldId id="268" r:id="rId6"/>
    <p:sldId id="297" r:id="rId7"/>
    <p:sldId id="260" r:id="rId8"/>
    <p:sldId id="259" r:id="rId9"/>
    <p:sldId id="258" r:id="rId10"/>
    <p:sldId id="269" r:id="rId11"/>
    <p:sldId id="270" r:id="rId12"/>
    <p:sldId id="282" r:id="rId13"/>
    <p:sldId id="276" r:id="rId14"/>
    <p:sldId id="277" r:id="rId15"/>
    <p:sldId id="287" r:id="rId16"/>
    <p:sldId id="298" r:id="rId17"/>
    <p:sldId id="280" r:id="rId18"/>
    <p:sldId id="279" r:id="rId19"/>
    <p:sldId id="274" r:id="rId20"/>
    <p:sldId id="271" r:id="rId21"/>
    <p:sldId id="272" r:id="rId22"/>
    <p:sldId id="273" r:id="rId23"/>
    <p:sldId id="294" r:id="rId24"/>
    <p:sldId id="283" r:id="rId25"/>
    <p:sldId id="296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2" d="100"/>
          <a:sy n="62" d="100"/>
        </p:scale>
        <p:origin x="139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CAD84-CCFB-4294-A535-7CA9BB27BC2E}" type="datetimeFigureOut">
              <a:rPr lang="en-IE" smtClean="0"/>
              <a:t>20/08/2020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61785-A899-43C8-9F8D-EDF0405C72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208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6963-B123-404E-BB81-F71A7EDCCBC8}" type="datetime1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73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743C6-4729-4D6F-8850-AB99BA3F7392}" type="datetime1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94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853E1-6747-45C6-91EA-17DBFA58B33B}" type="datetime1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82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57CB-8D66-41B7-8F91-A3B2CABD9B20}" type="datetime1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68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2833-BF85-42DA-B6F5-C1534509159D}" type="datetime1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40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DB4C-B16B-4C23-B8DC-6B4C7623ACE9}" type="datetime1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01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9AD1-36BD-4E7A-BE97-4931E049DE38}" type="datetime1">
              <a:rPr lang="en-GB" smtClean="0"/>
              <a:t>20/08/2020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20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8414-0B20-428C-95FA-2B92C55E2732}" type="datetime1">
              <a:rPr lang="en-GB" smtClean="0"/>
              <a:t>20/08/2020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03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A44C-03A7-4E02-BA3D-FB092F1A19FD}" type="datetime1">
              <a:rPr lang="en-GB" smtClean="0"/>
              <a:t>20/08/2020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76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F98BF-A2A5-4C9C-908C-58D1DD803E05}" type="datetime1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26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9A2A-8A80-43F0-BA8F-929BD85F2861}" type="datetime1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981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D66DC-2D1F-47DF-B293-CCB1507BB926}" type="datetime1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Irish Deer Commission 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12103-2705-473C-9F2C-5A759A872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3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en.wikipedia.org/wiki/De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jp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ishdeercommission.ie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hyperlink" Target="mailto:info@irishdeercommission.i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0" y="4077072"/>
            <a:ext cx="3240360" cy="1440160"/>
          </a:xfrm>
        </p:spPr>
        <p:txBody>
          <a:bodyPr>
            <a:noAutofit/>
          </a:bodyPr>
          <a:lstStyle/>
          <a:p>
            <a:pPr algn="l"/>
            <a:r>
              <a:rPr lang="en-GB" sz="2800" b="1" dirty="0"/>
              <a:t>Facts about wild deer for the Junior Education Cycle with the Irish Deer Commission!</a:t>
            </a:r>
          </a:p>
        </p:txBody>
      </p:sp>
      <p:pic>
        <p:nvPicPr>
          <p:cNvPr id="8" name="Content Placeholder 7" descr="An animal standing in a grassy field&#10;&#10;Description automatically generated">
            <a:extLst>
              <a:ext uri="{FF2B5EF4-FFF2-40B4-BE49-F238E27FC236}">
                <a16:creationId xmlns:a16="http://schemas.microsoft.com/office/drawing/2014/main" id="{024A5C88-ACE7-47A2-BBF3-EF2B89AD8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2" y="243527"/>
            <a:ext cx="3305028" cy="304145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900D17-C287-44DE-9BEA-6487A9CBF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49544"/>
            <a:ext cx="3918071" cy="298841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A085702-78DE-4837-A799-5938933D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570652D-B0E8-4B27-B002-36976484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1</a:t>
            </a:fld>
            <a:endParaRPr lang="en-GB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3871FEC0-5231-4B2B-9065-9169E804B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711" y="5931906"/>
            <a:ext cx="2317336" cy="4244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024AC6-192C-4486-988B-BEC534CAC3E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707904" y="1254437"/>
            <a:ext cx="1152128" cy="1814522"/>
          </a:xfrm>
          <a:prstGeom prst="rect">
            <a:avLst/>
          </a:prstGeom>
        </p:spPr>
      </p:pic>
      <p:pic>
        <p:nvPicPr>
          <p:cNvPr id="15" name="Picture 14" descr="A deer in a field&#10;&#10;Description automatically generated">
            <a:extLst>
              <a:ext uri="{FF2B5EF4-FFF2-40B4-BE49-F238E27FC236}">
                <a16:creationId xmlns:a16="http://schemas.microsoft.com/office/drawing/2014/main" id="{6D10BFD0-612E-44C7-96FE-6FDD43C3AC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3" y="3538300"/>
            <a:ext cx="3305028" cy="32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4238">
            <a:off x="350741" y="632801"/>
            <a:ext cx="4921870" cy="362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1" y="4763718"/>
            <a:ext cx="4644008" cy="782960"/>
          </a:xfrm>
        </p:spPr>
        <p:txBody>
          <a:bodyPr/>
          <a:lstStyle/>
          <a:p>
            <a:r>
              <a:rPr lang="en-GB" dirty="0"/>
              <a:t>Lord Powerscourt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930">
            <a:off x="4730353" y="162571"/>
            <a:ext cx="3925330" cy="523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9749" y="5450249"/>
            <a:ext cx="8412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 1860 brought Japanese Sika into Ireland.</a:t>
            </a:r>
          </a:p>
        </p:txBody>
      </p:sp>
      <p:sp>
        <p:nvSpPr>
          <p:cNvPr id="7" name="Rectangle 6"/>
          <p:cNvSpPr/>
          <p:nvPr/>
        </p:nvSpPr>
        <p:spPr>
          <a:xfrm>
            <a:off x="375087" y="6066529"/>
            <a:ext cx="83468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 also brought in a lot of other animals….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B6355D-A253-4BDA-96C2-53723154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53288-ADD7-4A78-A951-3C6FFDEF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33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62636"/>
            <a:ext cx="4210553" cy="352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210">
            <a:off x="5039732" y="187534"/>
            <a:ext cx="3814606" cy="325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409">
            <a:off x="115391" y="241596"/>
            <a:ext cx="460824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41946"/>
            <a:ext cx="3544155" cy="33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97" y="1219815"/>
            <a:ext cx="4989171" cy="424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35" y="114974"/>
            <a:ext cx="5759411" cy="647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99992" y="774405"/>
            <a:ext cx="21052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+mj-lt"/>
              </a:rPr>
              <a:t>An Fia Seapánach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3CBD19-BF3E-44FA-901A-5BA7CA1E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CBDCB-03D1-46DB-8BD6-3C4F979D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6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51" y="116632"/>
            <a:ext cx="8882545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47664" y="2708920"/>
            <a:ext cx="3511706" cy="1143000"/>
          </a:xfrm>
        </p:spPr>
        <p:txBody>
          <a:bodyPr>
            <a:noAutofit/>
          </a:bodyPr>
          <a:lstStyle/>
          <a:p>
            <a:r>
              <a:rPr lang="en-GB" sz="4000" b="1" dirty="0"/>
              <a:t>This is </a:t>
            </a:r>
            <a:br>
              <a:rPr lang="en-GB" sz="4000" b="1" dirty="0"/>
            </a:br>
            <a:r>
              <a:rPr lang="en-GB" sz="4000" b="1" dirty="0"/>
              <a:t>where </a:t>
            </a:r>
            <a:br>
              <a:rPr lang="en-GB" sz="4000" b="1" dirty="0"/>
            </a:br>
            <a:r>
              <a:rPr lang="en-GB" sz="4000" b="1" dirty="0"/>
              <a:t>I live.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67741A-FBF7-4377-98A4-35F3A293C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D0D82-7E10-430E-BA08-97A4108A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6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16632"/>
            <a:ext cx="8943975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1924">
            <a:off x="518197" y="379002"/>
            <a:ext cx="3546884" cy="543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1079">
            <a:off x="4737476" y="364835"/>
            <a:ext cx="3592390" cy="555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21965" y="5566025"/>
            <a:ext cx="3511706" cy="1143000"/>
          </a:xfrm>
        </p:spPr>
        <p:txBody>
          <a:bodyPr>
            <a:noAutofit/>
          </a:bodyPr>
          <a:lstStyle/>
          <a:p>
            <a:r>
              <a:rPr lang="en-GB" sz="4000" b="1" dirty="0"/>
              <a:t>Deer eat grass and leaves.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C6611F-2E6F-4084-98A6-6E5F0B72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E5B8FF-1C73-413B-BE0B-39729B53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3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144504"/>
            <a:ext cx="3511706" cy="1143000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0033CC"/>
                </a:solidFill>
              </a:rPr>
              <a:t>They are </a:t>
            </a:r>
            <a:br>
              <a:rPr lang="en-GB" sz="4000" b="1" dirty="0">
                <a:solidFill>
                  <a:srgbClr val="0033CC"/>
                </a:solidFill>
              </a:rPr>
            </a:br>
            <a:r>
              <a:rPr lang="en-GB" sz="4000" b="1" dirty="0">
                <a:solidFill>
                  <a:srgbClr val="0033CC"/>
                </a:solidFill>
              </a:rPr>
              <a:t>born in </a:t>
            </a:r>
            <a:br>
              <a:rPr lang="en-GB" sz="4000" b="1" dirty="0">
                <a:solidFill>
                  <a:srgbClr val="0033CC"/>
                </a:solidFill>
              </a:rPr>
            </a:br>
            <a:r>
              <a:rPr lang="en-GB" sz="4000" b="1" dirty="0">
                <a:solidFill>
                  <a:srgbClr val="0033CC"/>
                </a:solidFill>
              </a:rPr>
              <a:t>May &amp; June.</a:t>
            </a:r>
          </a:p>
        </p:txBody>
      </p:sp>
      <p:pic>
        <p:nvPicPr>
          <p:cNvPr id="10242" name="Picture 2" descr="C:\Users\jmurphy\Desktop\Deer\History of Deer Documents\a red cal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4968552" cy="332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murphy\Desktop\Deer\History of Deer Documents\This little fellow is only a day or so old, this is evident from the shoes and dew cla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40968"/>
            <a:ext cx="5256587" cy="35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54808" y="764704"/>
            <a:ext cx="35117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33CC"/>
                </a:solidFill>
              </a:rPr>
              <a:t>Baby deer are called calves and fawns.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30104F-2983-4680-9D94-6E5CD06A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B7D7C-FC99-43D8-8D59-010AC629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918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9513" y="188641"/>
            <a:ext cx="34563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br>
              <a:rPr lang="en-GB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</a:br>
            <a:endParaRPr lang="en-GB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95935" y="274638"/>
            <a:ext cx="5082507" cy="2146250"/>
          </a:xfrm>
        </p:spPr>
        <p:txBody>
          <a:bodyPr>
            <a:noAutofit/>
          </a:bodyPr>
          <a:lstStyle/>
          <a:p>
            <a:br>
              <a:rPr lang="en-GB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en-GB" sz="4000" dirty="0"/>
          </a:p>
        </p:txBody>
      </p:sp>
      <p:pic>
        <p:nvPicPr>
          <p:cNvPr id="3" name="Picture 2" descr="A small dog looking at the camera&#10;&#10;Description automatically generated">
            <a:extLst>
              <a:ext uri="{FF2B5EF4-FFF2-40B4-BE49-F238E27FC236}">
                <a16:creationId xmlns:a16="http://schemas.microsoft.com/office/drawing/2014/main" id="{EE0F8B73-D2EB-4C1E-80B0-DBC1D4EAD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439"/>
            <a:ext cx="9144000" cy="648071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E7316-089D-4257-B6DD-46178EE48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805264"/>
            <a:ext cx="2895600" cy="916211"/>
          </a:xfrm>
        </p:spPr>
        <p:txBody>
          <a:bodyPr/>
          <a:lstStyle/>
          <a:p>
            <a:r>
              <a:rPr lang="en-IE" sz="2000" b="1" dirty="0">
                <a:solidFill>
                  <a:schemeClr val="tx1"/>
                </a:solidFill>
              </a:rPr>
              <a:t>My mother is nearby feeding and normally hides me, she will return soon so do not move me!</a:t>
            </a:r>
            <a:endParaRPr lang="en-GB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2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4557"/>
            <a:ext cx="4104456" cy="543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513" y="188641"/>
            <a:ext cx="345638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Deer antlers fall off every year.</a:t>
            </a:r>
            <a:br>
              <a:rPr lang="en-GB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</a:br>
            <a:endParaRPr lang="en-GB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7759">
            <a:off x="682773" y="4331807"/>
            <a:ext cx="1309390" cy="152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0751" flipH="1">
            <a:off x="4467857" y="4967416"/>
            <a:ext cx="1228003" cy="197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95935" y="274638"/>
            <a:ext cx="5082507" cy="2146250"/>
          </a:xfrm>
        </p:spPr>
        <p:txBody>
          <a:bodyPr>
            <a:noAutofit/>
          </a:bodyPr>
          <a:lstStyle/>
          <a:p>
            <a:r>
              <a:rPr lang="en-GB" sz="3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But the antlers grow back even larger the following year.</a:t>
            </a:r>
            <a:br>
              <a:rPr lang="en-GB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en-GB" sz="40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45" y="1916833"/>
            <a:ext cx="3227298" cy="480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0033CC"/>
                </a:solidFill>
                <a:latin typeface="Comic Sans MS" panose="030F0702030302020204" pitchFamily="66" charset="0"/>
              </a:rPr>
              <a:t>the world's smallest </a:t>
            </a:r>
            <a:r>
              <a:rPr lang="en-GB" u="sng" dirty="0">
                <a:solidFill>
                  <a:srgbClr val="0033CC"/>
                </a:solidFill>
                <a:latin typeface="Comic Sans MS" panose="030F0702030302020204" pitchFamily="66" charset="0"/>
                <a:hlinkClick r:id="rId2" action="ppaction://hlinkfile" tooltip="Deer"/>
              </a:rPr>
              <a:t>deer</a:t>
            </a:r>
            <a:endParaRPr lang="en-GB" u="sng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634" y="1196752"/>
            <a:ext cx="8229600" cy="1180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rgbClr val="0033CC"/>
                </a:solidFill>
                <a:latin typeface="Comic Sans MS" panose="030F0702030302020204" pitchFamily="66" charset="0"/>
              </a:rPr>
              <a:t>The northern pudú range in size from 32 to 44 centimetres (13 to 17 in) tall.     3.3 to 6 kg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16" y="2781827"/>
            <a:ext cx="436508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4410225" cy="367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C8722-03DD-4E25-BC32-B15F855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235BB-A73B-41EA-8BA9-057CE055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11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899">
            <a:off x="2754417" y="2173109"/>
            <a:ext cx="6028070" cy="428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1898">
            <a:off x="309994" y="1918294"/>
            <a:ext cx="7281398" cy="316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en-GB" dirty="0">
                <a:solidFill>
                  <a:srgbClr val="0033CC"/>
                </a:solidFill>
                <a:latin typeface="Comic Sans MS" panose="030F0702030302020204" pitchFamily="66" charset="0"/>
              </a:rPr>
              <a:t>the largest deer in the world</a:t>
            </a:r>
            <a:br>
              <a:rPr lang="en-GB" dirty="0">
                <a:solidFill>
                  <a:srgbClr val="0033CC"/>
                </a:solidFill>
                <a:latin typeface="Comic Sans MS" panose="030F0702030302020204" pitchFamily="66" charset="0"/>
              </a:rPr>
            </a:br>
            <a:r>
              <a:rPr lang="en-GB" sz="2800" dirty="0">
                <a:solidFill>
                  <a:srgbClr val="0033CC"/>
                </a:solidFill>
                <a:latin typeface="Comic Sans MS" panose="030F0702030302020204" pitchFamily="66" charset="0"/>
              </a:rPr>
              <a:t>an adult moose stands 2.1 m (nearly 7 ft.) high at the shoulder, males can weigh up to 700 kg</a:t>
            </a:r>
            <a:br>
              <a:rPr lang="en-GB" sz="2800" dirty="0">
                <a:solidFill>
                  <a:srgbClr val="0033CC"/>
                </a:solidFill>
                <a:latin typeface="Comic Sans MS" panose="030F0702030302020204" pitchFamily="66" charset="0"/>
              </a:rPr>
            </a:br>
            <a:endParaRPr lang="en-GB" sz="28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40615"/>
            <a:ext cx="7200800" cy="507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DD78C-7A06-46E7-B4BC-494700CE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83953-79BC-4626-97F4-BCD293FA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5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5754">
            <a:off x="158895" y="268402"/>
            <a:ext cx="4850007" cy="315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8431">
            <a:off x="399814" y="3502839"/>
            <a:ext cx="4895850" cy="308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233">
            <a:off x="4885575" y="334837"/>
            <a:ext cx="4076379" cy="331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92080" y="5445224"/>
            <a:ext cx="3851920" cy="393358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rgbClr val="0033CC"/>
                </a:solidFill>
                <a:latin typeface="Comic Sans MS" panose="030F0702030302020204" pitchFamily="66" charset="0"/>
              </a:rPr>
              <a:t>Poachers</a:t>
            </a:r>
            <a:br>
              <a:rPr lang="en-GB" sz="2400" b="1" dirty="0">
                <a:solidFill>
                  <a:srgbClr val="0033CC"/>
                </a:solidFill>
                <a:latin typeface="Comic Sans MS" panose="030F0702030302020204" pitchFamily="66" charset="0"/>
              </a:rPr>
            </a:br>
            <a:r>
              <a:rPr lang="en-GB" sz="2400" b="1" dirty="0">
                <a:solidFill>
                  <a:srgbClr val="0033CC"/>
                </a:solidFill>
                <a:latin typeface="Comic Sans MS" panose="030F0702030302020204" pitchFamily="66" charset="0"/>
              </a:rPr>
              <a:t>are going out</a:t>
            </a:r>
            <a:br>
              <a:rPr lang="en-GB" sz="2400" b="1" dirty="0">
                <a:solidFill>
                  <a:srgbClr val="0033CC"/>
                </a:solidFill>
                <a:latin typeface="Comic Sans MS" panose="030F0702030302020204" pitchFamily="66" charset="0"/>
              </a:rPr>
            </a:br>
            <a:r>
              <a:rPr lang="en-GB" sz="2400" b="1" dirty="0">
                <a:solidFill>
                  <a:srgbClr val="0033CC"/>
                </a:solidFill>
                <a:latin typeface="Comic Sans MS" panose="030F0702030302020204" pitchFamily="66" charset="0"/>
              </a:rPr>
              <a:t>at night shooting deer</a:t>
            </a:r>
            <a:br>
              <a:rPr lang="en-GB" sz="2400" b="1" dirty="0">
                <a:solidFill>
                  <a:srgbClr val="0033CC"/>
                </a:solidFill>
                <a:latin typeface="Comic Sans MS" panose="030F0702030302020204" pitchFamily="66" charset="0"/>
              </a:rPr>
            </a:br>
            <a:r>
              <a:rPr lang="en-GB" sz="2400" b="1" dirty="0">
                <a:solidFill>
                  <a:srgbClr val="0033CC"/>
                </a:solidFill>
                <a:latin typeface="Comic Sans MS" panose="030F0702030302020204" pitchFamily="66" charset="0"/>
              </a:rPr>
              <a:t>and selling them.</a:t>
            </a:r>
            <a:br>
              <a:rPr lang="en-GB" sz="2400" b="1" dirty="0">
                <a:solidFill>
                  <a:srgbClr val="0033CC"/>
                </a:solidFill>
                <a:latin typeface="Comic Sans MS" panose="030F0702030302020204" pitchFamily="66" charset="0"/>
              </a:rPr>
            </a:br>
            <a:br>
              <a:rPr lang="en-GB" sz="2400" b="1" dirty="0">
                <a:solidFill>
                  <a:srgbClr val="0033CC"/>
                </a:solidFill>
                <a:latin typeface="Comic Sans MS" panose="030F0702030302020204" pitchFamily="66" charset="0"/>
              </a:rPr>
            </a:br>
            <a:r>
              <a:rPr lang="en-GB" sz="2400" b="1" dirty="0">
                <a:solidFill>
                  <a:srgbClr val="0033CC"/>
                </a:solidFill>
                <a:latin typeface="Comic Sans MS" panose="030F0702030302020204" pitchFamily="66" charset="0"/>
              </a:rPr>
              <a:t>They are breaking the law.</a:t>
            </a:r>
            <a:br>
              <a:rPr lang="en-GB" sz="2400" b="1" dirty="0">
                <a:solidFill>
                  <a:srgbClr val="0033CC"/>
                </a:solidFill>
                <a:latin typeface="Comic Sans MS" panose="030F0702030302020204" pitchFamily="66" charset="0"/>
              </a:rPr>
            </a:br>
            <a:br>
              <a:rPr lang="en-GB" sz="2400" b="1" dirty="0"/>
            </a:br>
            <a:endParaRPr lang="en-GB" sz="24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FF419E-E532-47BB-A24A-A34B55F9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CB924A-FF21-43CD-A14C-14E149B5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7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84B8A9-0619-4BCA-AE65-29323EF42E62}"/>
              </a:ext>
            </a:extLst>
          </p:cNvPr>
          <p:cNvSpPr/>
          <p:nvPr/>
        </p:nvSpPr>
        <p:spPr>
          <a:xfrm>
            <a:off x="-70115" y="692696"/>
            <a:ext cx="9214115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Ireland has three species of deer.</a:t>
            </a:r>
          </a:p>
          <a:p>
            <a:pPr algn="ctr"/>
            <a:endParaRPr lang="en-GB" sz="4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GB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Deer are Ireland’s largest land mammal.</a:t>
            </a:r>
          </a:p>
          <a:p>
            <a:pPr algn="ctr"/>
            <a:endParaRPr lang="en-GB" sz="4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GB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Deer can be found in every county in Ireland</a:t>
            </a:r>
            <a:endParaRPr lang="en-GB" sz="4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52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8424936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694">
            <a:off x="5278675" y="212276"/>
            <a:ext cx="3514788" cy="363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732">
            <a:off x="159567" y="210917"/>
            <a:ext cx="509153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118">
            <a:off x="2948507" y="1705683"/>
            <a:ext cx="2937336" cy="371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0775FC-65F2-4DE1-925E-139B08A92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D76CA-D4B6-4A96-8FCF-86AD46753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47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662">
            <a:off x="297990" y="2935099"/>
            <a:ext cx="2043364" cy="170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7" y="2121123"/>
            <a:ext cx="3886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02586" y="3945743"/>
            <a:ext cx="3240361" cy="393358"/>
          </a:xfrm>
        </p:spPr>
        <p:txBody>
          <a:bodyPr>
            <a:normAutofit fontScale="90000"/>
          </a:bodyPr>
          <a:lstStyle/>
          <a:p>
            <a:r>
              <a:rPr lang="en-GB" sz="2400" b="1" dirty="0"/>
              <a:t>WE ARE WATCHING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21" y="2642372"/>
            <a:ext cx="16383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EEB5E0B-C486-4AD2-B992-402053D17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124">
            <a:off x="6518263" y="3341930"/>
            <a:ext cx="2163771" cy="1214399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E52E78C-9E69-401C-8B64-4A3952B7E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91" y="4919227"/>
            <a:ext cx="4087352" cy="1607773"/>
          </a:xfrm>
          <a:prstGeom prst="rect">
            <a:avLst/>
          </a:prstGeom>
        </p:spPr>
      </p:pic>
      <p:pic>
        <p:nvPicPr>
          <p:cNvPr id="1030" name="Picture 6" descr="BNS Wildlife Control - Sean Creane &amp; Brian Binions">
            <a:extLst>
              <a:ext uri="{FF2B5EF4-FFF2-40B4-BE49-F238E27FC236}">
                <a16:creationId xmlns:a16="http://schemas.microsoft.com/office/drawing/2014/main" id="{D7E11CE2-30AC-4382-8C16-84DE9BC56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41" y="497265"/>
            <a:ext cx="2053663" cy="14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mepage of An Garda Síochána - Garda">
            <a:extLst>
              <a:ext uri="{FF2B5EF4-FFF2-40B4-BE49-F238E27FC236}">
                <a16:creationId xmlns:a16="http://schemas.microsoft.com/office/drawing/2014/main" id="{3C497444-3DB1-42A9-8814-32D143C22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25" y="436904"/>
            <a:ext cx="2040896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ARGC – National Association of Regional Game Councils">
            <a:extLst>
              <a:ext uri="{FF2B5EF4-FFF2-40B4-BE49-F238E27FC236}">
                <a16:creationId xmlns:a16="http://schemas.microsoft.com/office/drawing/2014/main" id="{2FF9816E-E74C-4B50-95EB-1AC5CDBF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14" y="4919227"/>
            <a:ext cx="2125486" cy="151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ritish Deer Society Logo - Tim Plowden">
            <a:extLst>
              <a:ext uri="{FF2B5EF4-FFF2-40B4-BE49-F238E27FC236}">
                <a16:creationId xmlns:a16="http://schemas.microsoft.com/office/drawing/2014/main" id="{B6BEBEC4-80CB-4CA8-B5D9-0ADAD1F6B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42" y="4830362"/>
            <a:ext cx="2256881" cy="156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38F71F6-CE23-449E-BB69-9DB2273748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86" y="436904"/>
            <a:ext cx="3666625" cy="15553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9BA9E0-EDF0-4860-9684-7219DA11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C5684-4C07-4A47-8392-1A8D4B31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845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443BD1-AAB2-4B3E-89C0-64166D355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408711" cy="635635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84ECAA-5FC7-4639-8F02-04D2E385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A132BF-D351-4CC0-9EE0-A6F0F7034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477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6" y="960079"/>
            <a:ext cx="6712744" cy="504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3568162" y="3132645"/>
            <a:ext cx="1836204" cy="2107432"/>
          </a:xfrm>
        </p:spPr>
        <p:txBody>
          <a:bodyPr vert="vert">
            <a:noAutofit/>
          </a:bodyPr>
          <a:lstStyle/>
          <a:p>
            <a:r>
              <a:rPr lang="en-GB" sz="2700" b="1" dirty="0"/>
              <a:t>Some deer grow tusks instead of antlers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7540" y="1023846"/>
            <a:ext cx="2020968" cy="218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44" y="3328909"/>
            <a:ext cx="1975385" cy="245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34019" y="954678"/>
            <a:ext cx="2553566" cy="231895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60" y="3328909"/>
            <a:ext cx="2331997" cy="245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65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52400"/>
            <a:ext cx="895032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I bet they can’t see me now…..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25774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4979"/>
            <a:ext cx="3941950" cy="463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1C72B-C1F8-4F98-92BD-A35B19EE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F2EE2-83EB-46B4-A63B-453E6782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24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679" y="1268760"/>
            <a:ext cx="3456384" cy="759731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On behalf of the deer, thank you.</a:t>
            </a:r>
          </a:p>
        </p:txBody>
      </p:sp>
    </p:spTree>
    <p:extLst>
      <p:ext uri="{BB962C8B-B14F-4D97-AF65-F5344CB8AC3E}">
        <p14:creationId xmlns:p14="http://schemas.microsoft.com/office/powerpoint/2010/main" val="2338425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9BA9E0-EDF0-4860-9684-7219DA11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C5684-4C07-4A47-8392-1A8D4B31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26</a:t>
            </a:fld>
            <a:endParaRPr lang="en-GB"/>
          </a:p>
        </p:txBody>
      </p:sp>
      <p:pic>
        <p:nvPicPr>
          <p:cNvPr id="1026" name="Picture 2" descr="Thank You | Brands of the World™ | Download vector logos and logotypes">
            <a:extLst>
              <a:ext uri="{FF2B5EF4-FFF2-40B4-BE49-F238E27FC236}">
                <a16:creationId xmlns:a16="http://schemas.microsoft.com/office/drawing/2014/main" id="{F07F225B-0FF2-4F52-9DAB-C3AB81B7B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38" y="293718"/>
            <a:ext cx="3672408" cy="28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304D9-41D3-4F78-8B0F-F43D657446AC}"/>
              </a:ext>
            </a:extLst>
          </p:cNvPr>
          <p:cNvSpPr txBox="1"/>
          <p:nvPr/>
        </p:nvSpPr>
        <p:spPr>
          <a:xfrm>
            <a:off x="1259632" y="4437112"/>
            <a:ext cx="6912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Photography thanks to Joe Murphy, Peter O’Toole, Siobhan English, Peter Gormley</a:t>
            </a:r>
          </a:p>
          <a:p>
            <a:endParaRPr lang="en-IE" dirty="0"/>
          </a:p>
          <a:p>
            <a:r>
              <a:rPr lang="en-IE" dirty="0"/>
              <a:t>Need to learn more? Visit </a:t>
            </a:r>
            <a:r>
              <a:rPr lang="en-IE" dirty="0">
                <a:hlinkClick r:id="rId3"/>
              </a:rPr>
              <a:t>www.irishdeercommission.ie</a:t>
            </a:r>
            <a:r>
              <a:rPr lang="en-IE" dirty="0"/>
              <a:t> or email us on </a:t>
            </a:r>
            <a:r>
              <a:rPr lang="en-IE" dirty="0">
                <a:hlinkClick r:id="rId4"/>
              </a:rPr>
              <a:t>info@irishdeercommission.ie</a:t>
            </a:r>
            <a:endParaRPr lang="en-IE" dirty="0"/>
          </a:p>
          <a:p>
            <a:endParaRPr lang="en-IE" dirty="0"/>
          </a:p>
          <a:p>
            <a:r>
              <a:rPr lang="en-IE" dirty="0"/>
              <a:t>Also find us on </a:t>
            </a:r>
          </a:p>
        </p:txBody>
      </p:sp>
      <p:pic>
        <p:nvPicPr>
          <p:cNvPr id="1028" name="Picture 4" descr="facebook twitter logo">
            <a:extLst>
              <a:ext uri="{FF2B5EF4-FFF2-40B4-BE49-F238E27FC236}">
                <a16:creationId xmlns:a16="http://schemas.microsoft.com/office/drawing/2014/main" id="{983B2B7C-BED4-495F-BE5D-B4056790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95" y="5633140"/>
            <a:ext cx="1744093" cy="83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9B4F117-6B9B-446F-A4DC-92204C2D3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9634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jmurphy\Desktop\giant irish de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209" y="207523"/>
            <a:ext cx="5080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murphy\Desktop\School Presentation\caveman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26260"/>
            <a:ext cx="1739629" cy="303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2068" y="131550"/>
            <a:ext cx="8360412" cy="583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68823" y="5030207"/>
            <a:ext cx="79726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The tallest deer that ever lived</a:t>
            </a:r>
          </a:p>
          <a:p>
            <a:pPr algn="ctr"/>
            <a:r>
              <a:rPr lang="en-GB" sz="48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was the Giant Irish Deer</a:t>
            </a:r>
          </a:p>
        </p:txBody>
      </p:sp>
      <p:pic>
        <p:nvPicPr>
          <p:cNvPr id="3" name="Picture 2" descr="C:\Users\jmurphy\Desktop\cartoon-cars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94" y="2593767"/>
            <a:ext cx="2994178" cy="238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jmurphy\Desktop\cartoon-cars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94" y="286876"/>
            <a:ext cx="2994178" cy="23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9938"/>
            <a:ext cx="693295" cy="497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3EF03-24BF-4DDE-BB05-8CCF393DA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5EA1E-A671-45AE-A5D1-0549E27D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50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jmurphy\Desktop\Deer\History of Deer Documents\DSC_3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208">
            <a:off x="4029735" y="728452"/>
            <a:ext cx="4724882" cy="331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0" y="4869160"/>
            <a:ext cx="3528392" cy="1143000"/>
          </a:xfrm>
        </p:spPr>
        <p:txBody>
          <a:bodyPr>
            <a:noAutofit/>
          </a:bodyPr>
          <a:lstStyle/>
          <a:p>
            <a:r>
              <a:rPr lang="en-GB" sz="3200" dirty="0"/>
              <a:t>They became extinct about</a:t>
            </a:r>
            <a:br>
              <a:rPr lang="en-GB" sz="3200" dirty="0"/>
            </a:br>
            <a:r>
              <a:rPr lang="en-GB" sz="3200" dirty="0"/>
              <a:t>10,000 years ago.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However……..</a:t>
            </a:r>
          </a:p>
        </p:txBody>
      </p:sp>
      <p:pic>
        <p:nvPicPr>
          <p:cNvPr id="2050" name="Picture 2" descr="C:\Users\jmurphy\Desktop\Deer\History of Deer Documents\DSC_20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8060">
            <a:off x="455816" y="284564"/>
            <a:ext cx="4176464" cy="623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88D228-2786-48CC-B5D3-6A3FA2AF7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Irish Deer Commission 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A3200-5250-461B-83FD-079524E0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78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78171" cy="54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6356" y="5661248"/>
            <a:ext cx="777686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i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Megaloceros giganteus </a:t>
            </a:r>
            <a:r>
              <a:rPr lang="en-GB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hibernicus</a:t>
            </a:r>
          </a:p>
          <a:p>
            <a:pPr algn="ctr"/>
            <a:r>
              <a:rPr lang="en-GB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made an appearance in the hOBBIT.</a:t>
            </a:r>
            <a:endParaRPr lang="en-GB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5CFE35-DED4-4D55-BA35-46BA478C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B40E7-47FF-4A28-8492-E6E2557C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98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5" y="312507"/>
            <a:ext cx="8064896" cy="611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187" y="3651730"/>
            <a:ext cx="2449358" cy="734455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3200" b="1" dirty="0"/>
              <a:t>The Hyena</a:t>
            </a:r>
            <a:br>
              <a:rPr lang="en-GB" sz="3200" b="1" dirty="0"/>
            </a:br>
            <a:endParaRPr lang="en-GB" sz="32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0725" y="486411"/>
            <a:ext cx="4386039" cy="780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/>
          </a:p>
          <a:p>
            <a:r>
              <a:rPr lang="en-GB" sz="17600" b="1" dirty="0"/>
              <a:t>The Ice Age</a:t>
            </a:r>
            <a:br>
              <a:rPr lang="en-GB" sz="10100" b="1" dirty="0"/>
            </a:br>
            <a:endParaRPr lang="en-GB" sz="101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15616" y="4725144"/>
            <a:ext cx="6285384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  <a:p>
            <a:endParaRPr lang="en-GB" sz="7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44829" y="865185"/>
            <a:ext cx="3979499" cy="790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6700" b="1" dirty="0"/>
              <a:t>The Giant Irish Deer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6614" y="2164136"/>
            <a:ext cx="4313303" cy="7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6500" b="1" dirty="0"/>
              <a:t>The Woolly Mammoth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96601" y="4985589"/>
            <a:ext cx="612068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9000" b="1" dirty="0"/>
              <a:t>and the Reindeer</a:t>
            </a:r>
          </a:p>
          <a:p>
            <a:r>
              <a:rPr lang="en-GB" sz="9000" b="1" dirty="0"/>
              <a:t>all became extinct in Ireland</a:t>
            </a:r>
            <a:r>
              <a:rPr lang="en-GB" sz="9000" dirty="0"/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348405" y="4928302"/>
            <a:ext cx="2448272" cy="55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12800" b="1" dirty="0"/>
              <a:t>The Bear</a:t>
            </a:r>
            <a:br>
              <a:rPr lang="en-GB" sz="12800" b="1" dirty="0"/>
            </a:br>
            <a:endParaRPr lang="en-GB" sz="1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174" y="398382"/>
            <a:ext cx="2148198" cy="2022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163" y="1870109"/>
            <a:ext cx="3018581" cy="20141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234" y="3134893"/>
            <a:ext cx="2344993" cy="1672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660" y="3710072"/>
            <a:ext cx="2085013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murphy\Desktop\School Presentation\reinde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969"/>
            <a:ext cx="8424936" cy="651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528348"/>
            <a:ext cx="8280920" cy="1124744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Sven the Reindeer</a:t>
            </a:r>
            <a:br>
              <a:rPr lang="en-GB" b="1" dirty="0"/>
            </a:br>
            <a:r>
              <a:rPr lang="en-GB" b="1" dirty="0"/>
              <a:t>the second most famous reindeer!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DA9BC3-9FCF-4FE4-9625-C405F045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B6A63-4B02-48F5-8732-F89B3914B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38" y="620688"/>
            <a:ext cx="2391963" cy="330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9917"/>
            <a:ext cx="3205269" cy="322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jmurphy\Desktop\1264172117914730834boat_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85023"/>
            <a:ext cx="6291606" cy="210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2339" y="4846458"/>
            <a:ext cx="685469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Our Neolithic ancestors or Stone Age people </a:t>
            </a:r>
          </a:p>
          <a:p>
            <a:pPr algn="ctr"/>
            <a:r>
              <a:rPr lang="en-GB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brought </a:t>
            </a:r>
            <a:r>
              <a:rPr lang="en-GB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red </a:t>
            </a:r>
            <a:r>
              <a:rPr lang="en-GB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deer to Ireland in boats around </a:t>
            </a:r>
          </a:p>
          <a:p>
            <a:pPr algn="ctr"/>
            <a:r>
              <a:rPr lang="en-GB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5000 years ago. </a:t>
            </a:r>
          </a:p>
          <a:p>
            <a:pPr algn="ctr"/>
            <a:r>
              <a:rPr lang="en-GB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They used deer for food and for clothing.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838" y="4459701"/>
            <a:ext cx="20835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5000 years ago</a:t>
            </a:r>
          </a:p>
        </p:txBody>
      </p:sp>
      <p:sp>
        <p:nvSpPr>
          <p:cNvPr id="7" name="Rectangle 6"/>
          <p:cNvSpPr/>
          <p:nvPr/>
        </p:nvSpPr>
        <p:spPr>
          <a:xfrm>
            <a:off x="7130640" y="620688"/>
            <a:ext cx="16898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An Fia Rua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74E30F-4E1B-47FB-A64C-5984BED7E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3E488-252B-4EFC-81C4-D946EE2E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62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532" y="164193"/>
            <a:ext cx="3672408" cy="434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3777"/>
            <a:ext cx="1815483" cy="406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4675" y="4653136"/>
            <a:ext cx="84969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 the thirteenth century the </a:t>
            </a:r>
          </a:p>
          <a:p>
            <a:pPr algn="ctr"/>
            <a:r>
              <a:rPr lang="en-GB" sz="3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Anglo-Normans introduced the </a:t>
            </a:r>
          </a:p>
          <a:p>
            <a:pPr algn="ctr"/>
            <a:r>
              <a:rPr lang="en-GB" sz="3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Fallow deer to Ireland – 1244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25336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9692" y="836712"/>
            <a:ext cx="16898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An Fia Bui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8EF92-A948-4F9A-81C8-626BAA565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Irish Deer Commission ©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69211-8C08-4B84-8C5A-B68BD3C30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103-2705-473C-9F2C-5A759A8729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26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 (2)</Template>
  <TotalTime>1257</TotalTime>
  <Words>511</Words>
  <Application>Microsoft Office PowerPoint</Application>
  <PresentationFormat>On-screen Show (4:3)</PresentationFormat>
  <Paragraphs>96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Comic Sans MS</vt:lpstr>
      <vt:lpstr>Office Theme</vt:lpstr>
      <vt:lpstr>Facts about wild deer for the Junior Education Cycle with the Irish Deer Commission!</vt:lpstr>
      <vt:lpstr>PowerPoint Presentation</vt:lpstr>
      <vt:lpstr>PowerPoint Presentation</vt:lpstr>
      <vt:lpstr>They became extinct about 10,000 years ago.  However……..</vt:lpstr>
      <vt:lpstr>PowerPoint Presentation</vt:lpstr>
      <vt:lpstr> The Hyena </vt:lpstr>
      <vt:lpstr>Sven the Reindeer the second most famous reindeer!</vt:lpstr>
      <vt:lpstr>PowerPoint Presentation</vt:lpstr>
      <vt:lpstr>PowerPoint Presentation</vt:lpstr>
      <vt:lpstr>Lord Powerscourt </vt:lpstr>
      <vt:lpstr>PowerPoint Presentation</vt:lpstr>
      <vt:lpstr>This is  where  I live.</vt:lpstr>
      <vt:lpstr>Deer eat grass and leaves.</vt:lpstr>
      <vt:lpstr>They are  born in  May &amp; June.</vt:lpstr>
      <vt:lpstr> </vt:lpstr>
      <vt:lpstr>But the antlers grow back even larger the following year. </vt:lpstr>
      <vt:lpstr>the world's smallest deer</vt:lpstr>
      <vt:lpstr> the largest deer in the world an adult moose stands 2.1 m (nearly 7 ft.) high at the shoulder, males can weigh up to 700 kg </vt:lpstr>
      <vt:lpstr>Poachers are going out at night shooting deer and selling them.  They are breaking the law.  </vt:lpstr>
      <vt:lpstr>PowerPoint Presentation</vt:lpstr>
      <vt:lpstr>WE ARE WATCHING</vt:lpstr>
      <vt:lpstr>PowerPoint Presentation</vt:lpstr>
      <vt:lpstr>Some deer grow tusks instead of antlers</vt:lpstr>
      <vt:lpstr>I bet they can’t see me now…..</vt:lpstr>
      <vt:lpstr>On behalf of the deer, thank you.</vt:lpstr>
      <vt:lpstr>PowerPoint Presentation</vt:lpstr>
    </vt:vector>
  </TitlesOfParts>
  <Company>Clariant International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Damien Hannigan</dc:creator>
  <cp:lastModifiedBy>Damien Hannigan</cp:lastModifiedBy>
  <cp:revision>15</cp:revision>
  <dcterms:created xsi:type="dcterms:W3CDTF">2020-08-20T13:59:38Z</dcterms:created>
  <dcterms:modified xsi:type="dcterms:W3CDTF">2020-08-21T10:58:52Z</dcterms:modified>
</cp:coreProperties>
</file>